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86" r:id="rId6"/>
    <p:sldId id="287" r:id="rId7"/>
    <p:sldId id="257" r:id="rId8"/>
    <p:sldId id="288" r:id="rId9"/>
    <p:sldId id="290" r:id="rId10"/>
    <p:sldId id="269" r:id="rId1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4660"/>
  </p:normalViewPr>
  <p:slideViewPr>
    <p:cSldViewPr snapToGrid="0">
      <p:cViewPr varScale="1">
        <p:scale>
          <a:sx n="116" d="100"/>
          <a:sy n="116" d="100"/>
        </p:scale>
        <p:origin x="336" y="96"/>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788D56A-B8AF-4D94-9DE9-A106499E590D}" type="datetime1">
              <a:rPr lang="es-ES" smtClean="0"/>
              <a:t>23/11/2020</a:t>
            </a:fld>
            <a:endParaRPr lang="es-ES"/>
          </a:p>
        </p:txBody>
      </p:sp>
      <p:sp>
        <p:nvSpPr>
          <p:cNvPr id="4" name="Marcador de pie de página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es-ES" smtClean="0"/>
              <a:t>‹Nº›</a:t>
            </a:fld>
            <a:endParaRPr lang="es-E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FB6AEF-056A-4C82-A275-3A606C42F0EE}" type="datetime1">
              <a:rPr lang="es-ES" noProof="0" smtClean="0"/>
              <a:t>23/11/2020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es-ES" noProof="0" smtClean="0"/>
              <a:t>‹Nº›</a:t>
            </a:fld>
            <a:endParaRPr lang="es-E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a:t>
            </a:fld>
            <a:endParaRPr lang="es-ES"/>
          </a:p>
        </p:txBody>
      </p:sp>
    </p:spTree>
    <p:extLst>
      <p:ext uri="{BB962C8B-B14F-4D97-AF65-F5344CB8AC3E}">
        <p14:creationId xmlns:p14="http://schemas.microsoft.com/office/powerpoint/2010/main" val="42439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4</a:t>
            </a:fld>
            <a:endParaRPr lang="es-ES"/>
          </a:p>
        </p:txBody>
      </p:sp>
    </p:spTree>
    <p:extLst>
      <p:ext uri="{BB962C8B-B14F-4D97-AF65-F5344CB8AC3E}">
        <p14:creationId xmlns:p14="http://schemas.microsoft.com/office/powerpoint/2010/main" val="2268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7</a:t>
            </a:fld>
            <a:endParaRPr lang="es-ES"/>
          </a:p>
        </p:txBody>
      </p:sp>
    </p:spTree>
    <p:extLst>
      <p:ext uri="{BB962C8B-B14F-4D97-AF65-F5344CB8AC3E}">
        <p14:creationId xmlns:p14="http://schemas.microsoft.com/office/powerpoint/2010/main" val="288518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7" name="Grupo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upo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Triángulo rectángulo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9" name="Forma libre: Forma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1" name="Forma libre: Forma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2" name="Grupo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orma libre: Forma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es-ES" noProof="0"/>
              <a:t>TÍTULO</a:t>
            </a:r>
          </a:p>
        </p:txBody>
      </p:sp>
      <p:sp>
        <p:nvSpPr>
          <p:cNvPr id="3" name="Subtítulo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es-ES" noProof="0"/>
              <a:t>Haga clic para modificar el estilo de subtítulo del patrón</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ía 5">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1" name="Marcador de posición de imagen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2" name="Marcador de posición de imagen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3" name="Marcador de posición de imagen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4" name="Marcador de posición de imagen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7" name="Marcador de posición de texto 22">
            <a:extLst>
              <a:ext uri="{FF2B5EF4-FFF2-40B4-BE49-F238E27FC236}">
                <a16:creationId xmlns:a16="http://schemas.microsoft.com/office/drawing/2014/main" id="{05F72315-51A9-431C-B80A-45E4FB1D6BD6}"/>
              </a:ext>
            </a:extLst>
          </p:cNvPr>
          <p:cNvSpPr>
            <a:spLocks noGrp="1"/>
          </p:cNvSpPr>
          <p:nvPr>
            <p:ph type="body" sz="quarter" idx="19" hasCustomPrompt="1"/>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8" name="Marcador de posición de texto 22">
            <a:extLst>
              <a:ext uri="{FF2B5EF4-FFF2-40B4-BE49-F238E27FC236}">
                <a16:creationId xmlns:a16="http://schemas.microsoft.com/office/drawing/2014/main" id="{883D1F0C-34F1-46E1-B178-E4AB82B14631}"/>
              </a:ext>
            </a:extLst>
          </p:cNvPr>
          <p:cNvSpPr>
            <a:spLocks noGrp="1"/>
          </p:cNvSpPr>
          <p:nvPr>
            <p:ph type="body" sz="quarter" idx="20" hasCustomPrompt="1"/>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9" name="Marcador de posición de texto 22">
            <a:extLst>
              <a:ext uri="{FF2B5EF4-FFF2-40B4-BE49-F238E27FC236}">
                <a16:creationId xmlns:a16="http://schemas.microsoft.com/office/drawing/2014/main" id="{7202A849-DF14-40E7-B38D-1185F72603EC}"/>
              </a:ext>
            </a:extLst>
          </p:cNvPr>
          <p:cNvSpPr>
            <a:spLocks noGrp="1"/>
          </p:cNvSpPr>
          <p:nvPr>
            <p:ph type="body" sz="quarter" idx="21" hasCustomPrompt="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0" name="Marcador de posición de texto 22">
            <a:extLst>
              <a:ext uri="{FF2B5EF4-FFF2-40B4-BE49-F238E27FC236}">
                <a16:creationId xmlns:a16="http://schemas.microsoft.com/office/drawing/2014/main" id="{CCFC1ADF-AC11-4CCD-AC2D-478B6FFEA5EA}"/>
              </a:ext>
            </a:extLst>
          </p:cNvPr>
          <p:cNvSpPr>
            <a:spLocks noGrp="1"/>
          </p:cNvSpPr>
          <p:nvPr>
            <p:ph type="body" sz="quarter" idx="22" hasCustomPrompt="1"/>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cxnSp>
        <p:nvCxnSpPr>
          <p:cNvPr id="7" name="Conector recto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sección 3">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
        <p:nvSpPr>
          <p:cNvPr id="36" name="Marcador de posición de texto 22">
            <a:extLst>
              <a:ext uri="{FF2B5EF4-FFF2-40B4-BE49-F238E27FC236}">
                <a16:creationId xmlns:a16="http://schemas.microsoft.com/office/drawing/2014/main" id="{642D3CE0-C3B4-4F3F-A650-AB452B3AD4BA}"/>
              </a:ext>
            </a:extLst>
          </p:cNvPr>
          <p:cNvSpPr>
            <a:spLocks noGrp="1"/>
          </p:cNvSpPr>
          <p:nvPr>
            <p:ph type="body" sz="quarter" idx="20" hasCustomPrompt="1"/>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7" name="Marcador de posición de texto 22">
            <a:extLst>
              <a:ext uri="{FF2B5EF4-FFF2-40B4-BE49-F238E27FC236}">
                <a16:creationId xmlns:a16="http://schemas.microsoft.com/office/drawing/2014/main" id="{DBED2BB0-CDAD-40EE-8B35-C66DF45EE29D}"/>
              </a:ext>
            </a:extLst>
          </p:cNvPr>
          <p:cNvSpPr>
            <a:spLocks noGrp="1"/>
          </p:cNvSpPr>
          <p:nvPr>
            <p:ph type="body" sz="quarter" idx="21" hasCustomPrompt="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posición de imagen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22" name="Marcador de contenido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Forma libre: Forma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Forma libre: Forma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1" name="Forma libre: Forma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4" name="Grupo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orma libre: Forma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0" name="Forma libre: Forma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Marcador de número de diapositiva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radecimiento 1">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6" name="Grupo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ángulo rectángulo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radecimiento 2">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
        <p:nvSpPr>
          <p:cNvPr id="35" name="Forma libre: Forma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2" name="Forma libre: Forma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Forma libre: Forma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Triángulo rectángulo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Forma libre: Forma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Forma libre: Forma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3" name="Forma libre: Forma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4" name="Forma libre: Forma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5" name="Forma libre: Forma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16" name="Grupo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orma libre: Forma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Forma libre: Forma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9" name="Grupo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orma libre: Forma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22" name="Marcador de número de diapositiva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3" name="Título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alternativo">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6" name="Grupo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orma libre: Forma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8" name="Forma libre: Forma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sp>
        <p:nvSpPr>
          <p:cNvPr id="29" name="Forma libre: Forma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31" name="Grupo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orma libre: Forma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35" name="Marcador de número de diapositiva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citas">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Elips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ítulo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es-ES" sz="18400" noProof="0">
                <a:solidFill>
                  <a:schemeClr val="accent1">
                    <a:lumMod val="60000"/>
                    <a:lumOff val="40000"/>
                  </a:schemeClr>
                </a:solidFill>
                <a:latin typeface="+mj-lt"/>
              </a:rPr>
              <a:t>“</a:t>
            </a:r>
          </a:p>
        </p:txBody>
      </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es-ES" noProof="0"/>
              <a:t>Cita</a:t>
            </a:r>
          </a:p>
        </p:txBody>
      </p:sp>
      <p:sp>
        <p:nvSpPr>
          <p:cNvPr id="19" name="Marcador de número de diapositiva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3" name="Marcador de texto 22">
            <a:extLst>
              <a:ext uri="{FF2B5EF4-FFF2-40B4-BE49-F238E27FC236}">
                <a16:creationId xmlns:a16="http://schemas.microsoft.com/office/drawing/2014/main" id="{03618670-D1E4-466C-BDB5-FC890AC31457}"/>
              </a:ext>
            </a:extLst>
          </p:cNvPr>
          <p:cNvSpPr>
            <a:spLocks noGrp="1"/>
          </p:cNvSpPr>
          <p:nvPr>
            <p:ph type="body" sz="quarter" idx="13" hasCustomPrompt="1"/>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5" name="Marcador de texto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texto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7" name="Marcador de posición de contenido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8" name="Marcador de posición de contenido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es-ES" noProof="0" smtClean="0"/>
              <a:t>‹Nº›</a:t>
            </a:fld>
            <a:endParaRPr lang="es-ES" noProof="0"/>
          </a:p>
        </p:txBody>
      </p:sp>
      <p:sp>
        <p:nvSpPr>
          <p:cNvPr id="5" name="Rectángulo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Forma libre: Forma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9" name="Forma libre: Forma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Título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rtl="0"/>
            <a:r>
              <a:rPr lang="es-ES" noProof="0">
                <a:latin typeface="+mj-lt"/>
              </a:rPr>
              <a:t>Haga clic para modificar el estilo de título del patrón</a:t>
            </a:r>
          </a:p>
        </p:txBody>
      </p:sp>
      <p:grpSp>
        <p:nvGrpSpPr>
          <p:cNvPr id="12" name="Grupo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orma libre: Forma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5" name="Grupo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ángulo: Una sola esquina cortada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17" name="Rectángulo: Una sola esquina cortada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Forma libre: Forma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Marcador de número de diapositiva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D537F64-4C96-4AA8-BB21-E8053A3186DD}"/>
              </a:ext>
            </a:extLst>
          </p:cNvPr>
          <p:cNvSpPr>
            <a:spLocks noGrp="1"/>
          </p:cNvSpPr>
          <p:nvPr>
            <p:ph type="subTitle" idx="1"/>
          </p:nvPr>
        </p:nvSpPr>
        <p:spPr>
          <a:xfrm>
            <a:off x="2557272" y="3955580"/>
            <a:ext cx="7077456" cy="868680"/>
          </a:xfrm>
        </p:spPr>
        <p:txBody>
          <a:bodyPr rtlCol="0" anchor="ctr"/>
          <a:lstStyle/>
          <a:p>
            <a:pPr marL="0" indent="0" algn="ctr" rtl="0">
              <a:buNone/>
            </a:pPr>
            <a:r>
              <a:rPr lang="es-ES" dirty="0"/>
              <a:t>DESARROLLO DE UN SISTEMA PARA LA IMPLEMENTACIÓN DE PAUSAS ACTIVAS EN TRABAJADORES MEDIANTE LA GAMIFICACIÓN</a:t>
            </a:r>
          </a:p>
        </p:txBody>
      </p:sp>
      <p:sp>
        <p:nvSpPr>
          <p:cNvPr id="5" name="CuadroTexto 4">
            <a:extLst>
              <a:ext uri="{FF2B5EF4-FFF2-40B4-BE49-F238E27FC236}">
                <a16:creationId xmlns:a16="http://schemas.microsoft.com/office/drawing/2014/main" id="{43F9E045-B523-49CD-8DEE-713DF732613B}"/>
              </a:ext>
            </a:extLst>
          </p:cNvPr>
          <p:cNvSpPr txBox="1"/>
          <p:nvPr/>
        </p:nvSpPr>
        <p:spPr>
          <a:xfrm>
            <a:off x="3113903" y="5167637"/>
            <a:ext cx="6194854" cy="923330"/>
          </a:xfrm>
          <a:prstGeom prst="rect">
            <a:avLst/>
          </a:prstGeom>
          <a:noFill/>
        </p:spPr>
        <p:txBody>
          <a:bodyPr wrap="square" rtlCol="0" anchor="ctr">
            <a:spAutoFit/>
          </a:bodyPr>
          <a:lstStyle/>
          <a:p>
            <a:pPr algn="ctr"/>
            <a:r>
              <a:rPr lang="es-CO" dirty="0">
                <a:solidFill>
                  <a:schemeClr val="bg1">
                    <a:lumMod val="85000"/>
                  </a:schemeClr>
                </a:solidFill>
              </a:rPr>
              <a:t>Luis Felipe Velasco</a:t>
            </a:r>
          </a:p>
          <a:p>
            <a:pPr algn="ctr"/>
            <a:r>
              <a:rPr lang="es-CO" dirty="0">
                <a:solidFill>
                  <a:schemeClr val="bg1">
                    <a:lumMod val="85000"/>
                  </a:schemeClr>
                </a:solidFill>
              </a:rPr>
              <a:t>Juan David González</a:t>
            </a:r>
          </a:p>
          <a:p>
            <a:pPr algn="ctr"/>
            <a:r>
              <a:rPr lang="es-CO" dirty="0">
                <a:solidFill>
                  <a:schemeClr val="bg1">
                    <a:lumMod val="85000"/>
                  </a:schemeClr>
                </a:solidFill>
              </a:rPr>
              <a:t>6° Semestre Ingeniería de Sistemas</a:t>
            </a:r>
          </a:p>
        </p:txBody>
      </p:sp>
      <p:pic>
        <p:nvPicPr>
          <p:cNvPr id="1026" name="Picture 2">
            <a:extLst>
              <a:ext uri="{FF2B5EF4-FFF2-40B4-BE49-F238E27FC236}">
                <a16:creationId xmlns:a16="http://schemas.microsoft.com/office/drawing/2014/main" id="{CC8099C0-F6DF-4710-9407-84D16CC5D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97"/>
          <a:stretch/>
        </p:blipFill>
        <p:spPr bwMode="auto">
          <a:xfrm>
            <a:off x="3330821" y="469678"/>
            <a:ext cx="5530358" cy="346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191122B-6538-47FD-AC12-01B3A4801FD2}"/>
              </a:ext>
            </a:extLst>
          </p:cNvPr>
          <p:cNvSpPr>
            <a:spLocks noGrp="1"/>
          </p:cNvSpPr>
          <p:nvPr>
            <p:ph type="title"/>
          </p:nvPr>
        </p:nvSpPr>
        <p:spPr>
          <a:xfrm>
            <a:off x="444500" y="790060"/>
            <a:ext cx="11214100" cy="535531"/>
          </a:xfrm>
        </p:spPr>
        <p:txBody>
          <a:bodyPr/>
          <a:lstStyle/>
          <a:p>
            <a:r>
              <a:rPr lang="es-CO" dirty="0"/>
              <a:t>PROBLEMÁTICA</a:t>
            </a:r>
          </a:p>
        </p:txBody>
      </p:sp>
      <p:sp>
        <p:nvSpPr>
          <p:cNvPr id="3" name="Marcador de número de diapositiva 2">
            <a:extLst>
              <a:ext uri="{FF2B5EF4-FFF2-40B4-BE49-F238E27FC236}">
                <a16:creationId xmlns:a16="http://schemas.microsoft.com/office/drawing/2014/main" id="{80434CCB-3A6E-4325-BE86-44265D5B3E46}"/>
              </a:ext>
            </a:extLst>
          </p:cNvPr>
          <p:cNvSpPr>
            <a:spLocks noGrp="1"/>
          </p:cNvSpPr>
          <p:nvPr>
            <p:ph type="sldNum" sz="quarter" idx="12"/>
          </p:nvPr>
        </p:nvSpPr>
        <p:spPr/>
        <p:txBody>
          <a:bodyPr/>
          <a:lstStyle/>
          <a:p>
            <a:pPr rtl="0"/>
            <a:fld id="{C263D6C4-4840-40CC-AC84-17E24B3B7BDE}" type="slidenum">
              <a:rPr lang="es-ES" noProof="0" smtClean="0"/>
              <a:pPr rtl="0"/>
              <a:t>2</a:t>
            </a:fld>
            <a:endParaRPr lang="es-ES" noProof="0"/>
          </a:p>
        </p:txBody>
      </p:sp>
      <p:sp>
        <p:nvSpPr>
          <p:cNvPr id="6" name="Marcador de texto 5">
            <a:extLst>
              <a:ext uri="{FF2B5EF4-FFF2-40B4-BE49-F238E27FC236}">
                <a16:creationId xmlns:a16="http://schemas.microsoft.com/office/drawing/2014/main" id="{907FE056-0D1A-4DBE-B325-6ACE07D05E9E}"/>
              </a:ext>
            </a:extLst>
          </p:cNvPr>
          <p:cNvSpPr>
            <a:spLocks noGrp="1"/>
          </p:cNvSpPr>
          <p:nvPr>
            <p:ph type="body" sz="quarter" idx="13"/>
          </p:nvPr>
        </p:nvSpPr>
        <p:spPr>
          <a:xfrm>
            <a:off x="444500" y="1897234"/>
            <a:ext cx="5569122" cy="3622118"/>
          </a:xfrm>
        </p:spPr>
        <p:txBody>
          <a:bodyPr/>
          <a:lstStyle/>
          <a:p>
            <a:pPr marL="0" indent="0">
              <a:buNone/>
            </a:pPr>
            <a:r>
              <a:rPr lang="es-CO" dirty="0"/>
              <a:t>Una de las partes esenciales de cualquier tipo de empresa en el país es su componente humano, desde el aspecto social hasta el estado de salud de los trabajadores, por lo que  las empresas deben contar con servicios que ayuden al bienestar de sus empleados, entrando a jugar el papel del sector de seguridad y salud ocupacional, el cual, como parte de las normativas existentes en el país, deben procurar dar espacios que beneficien la salud física y mental del trabajador, entrando aquí la importancia de las pausas activas, los espacios y actividades donde se desarrollan y la verificación del correcto desarrollo de las pausas activas, teniendo aquí el problema a atacar: la dinámica y metodología de las pausas activas en las empresas.</a:t>
            </a:r>
          </a:p>
        </p:txBody>
      </p:sp>
      <p:pic>
        <p:nvPicPr>
          <p:cNvPr id="8" name="Imagen 7">
            <a:extLst>
              <a:ext uri="{FF2B5EF4-FFF2-40B4-BE49-F238E27FC236}">
                <a16:creationId xmlns:a16="http://schemas.microsoft.com/office/drawing/2014/main" id="{838CFBF3-80D5-4094-A2EB-67A7C6EE137F}"/>
              </a:ext>
            </a:extLst>
          </p:cNvPr>
          <p:cNvPicPr>
            <a:picLocks noChangeAspect="1"/>
          </p:cNvPicPr>
          <p:nvPr/>
        </p:nvPicPr>
        <p:blipFill>
          <a:blip r:embed="rId2"/>
          <a:stretch>
            <a:fillRect/>
          </a:stretch>
        </p:blipFill>
        <p:spPr>
          <a:xfrm>
            <a:off x="6339357" y="2397925"/>
            <a:ext cx="3530945" cy="2353962"/>
          </a:xfrm>
          <a:prstGeom prst="rect">
            <a:avLst/>
          </a:prstGeom>
        </p:spPr>
      </p:pic>
      <p:pic>
        <p:nvPicPr>
          <p:cNvPr id="10" name="Imagen 9">
            <a:extLst>
              <a:ext uri="{FF2B5EF4-FFF2-40B4-BE49-F238E27FC236}">
                <a16:creationId xmlns:a16="http://schemas.microsoft.com/office/drawing/2014/main" id="{CCBEF79A-FE88-4C03-8602-AAC6EE34C970}"/>
              </a:ext>
            </a:extLst>
          </p:cNvPr>
          <p:cNvPicPr>
            <a:picLocks noChangeAspect="1"/>
          </p:cNvPicPr>
          <p:nvPr/>
        </p:nvPicPr>
        <p:blipFill>
          <a:blip r:embed="rId3"/>
          <a:stretch>
            <a:fillRect/>
          </a:stretch>
        </p:blipFill>
        <p:spPr>
          <a:xfrm>
            <a:off x="8205657" y="978813"/>
            <a:ext cx="3329290" cy="2219527"/>
          </a:xfrm>
          <a:prstGeom prst="rect">
            <a:avLst/>
          </a:prstGeom>
        </p:spPr>
      </p:pic>
      <p:sp>
        <p:nvSpPr>
          <p:cNvPr id="2" name="CuadroTexto 1">
            <a:extLst>
              <a:ext uri="{FF2B5EF4-FFF2-40B4-BE49-F238E27FC236}">
                <a16:creationId xmlns:a16="http://schemas.microsoft.com/office/drawing/2014/main" id="{5BD298A4-B2EF-456D-89D8-F6B4599DDD52}"/>
              </a:ext>
            </a:extLst>
          </p:cNvPr>
          <p:cNvSpPr txBox="1"/>
          <p:nvPr/>
        </p:nvSpPr>
        <p:spPr>
          <a:xfrm>
            <a:off x="6339357" y="4873021"/>
            <a:ext cx="5408143" cy="954107"/>
          </a:xfrm>
          <a:prstGeom prst="rect">
            <a:avLst/>
          </a:prstGeom>
          <a:noFill/>
        </p:spPr>
        <p:txBody>
          <a:bodyPr wrap="square" rtlCol="0">
            <a:spAutoFit/>
          </a:bodyPr>
          <a:lstStyle/>
          <a:p>
            <a:r>
              <a:rPr lang="es-CO" sz="1400" dirty="0">
                <a:solidFill>
                  <a:schemeClr val="bg1">
                    <a:lumMod val="85000"/>
                  </a:schemeClr>
                </a:solidFill>
              </a:rPr>
              <a:t>En el país, las pausas activas se encuentran reguladas por la ley 1355 de 2009, la cual especifica la necesidad de pausas activas en empleados que cumplan una labor continua por mas de 2 horas</a:t>
            </a:r>
          </a:p>
        </p:txBody>
      </p:sp>
    </p:spTree>
    <p:extLst>
      <p:ext uri="{BB962C8B-B14F-4D97-AF65-F5344CB8AC3E}">
        <p14:creationId xmlns:p14="http://schemas.microsoft.com/office/powerpoint/2010/main" val="155076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0466D52-F9EA-4AD8-B94C-E0C904EC1CFB}"/>
              </a:ext>
            </a:extLst>
          </p:cNvPr>
          <p:cNvSpPr>
            <a:spLocks noGrp="1"/>
          </p:cNvSpPr>
          <p:nvPr>
            <p:ph type="sldNum" sz="quarter" idx="12"/>
          </p:nvPr>
        </p:nvSpPr>
        <p:spPr/>
        <p:txBody>
          <a:bodyPr/>
          <a:lstStyle/>
          <a:p>
            <a:pPr rtl="0"/>
            <a:fld id="{C263D6C4-4840-40CC-AC84-17E24B3B7BDE}" type="slidenum">
              <a:rPr lang="es-ES" noProof="0" smtClean="0"/>
              <a:pPr rtl="0"/>
              <a:t>3</a:t>
            </a:fld>
            <a:endParaRPr lang="es-ES" noProof="0"/>
          </a:p>
        </p:txBody>
      </p:sp>
      <p:sp>
        <p:nvSpPr>
          <p:cNvPr id="6" name="Marcador de texto 5">
            <a:extLst>
              <a:ext uri="{FF2B5EF4-FFF2-40B4-BE49-F238E27FC236}">
                <a16:creationId xmlns:a16="http://schemas.microsoft.com/office/drawing/2014/main" id="{04705D85-8CE8-4FF7-BA09-D16D68FB18FF}"/>
              </a:ext>
            </a:extLst>
          </p:cNvPr>
          <p:cNvSpPr>
            <a:spLocks noGrp="1"/>
          </p:cNvSpPr>
          <p:nvPr>
            <p:ph type="body" idx="1"/>
          </p:nvPr>
        </p:nvSpPr>
        <p:spPr>
          <a:xfrm>
            <a:off x="444498" y="2498511"/>
            <a:ext cx="5157787" cy="823912"/>
          </a:xfrm>
        </p:spPr>
        <p:txBody>
          <a:bodyPr anchor="ctr"/>
          <a:lstStyle/>
          <a:p>
            <a:r>
              <a:rPr lang="es-CO" dirty="0"/>
              <a:t>PROYECTO INTEGRADOR</a:t>
            </a:r>
          </a:p>
        </p:txBody>
      </p:sp>
      <p:sp>
        <p:nvSpPr>
          <p:cNvPr id="8" name="Marcador de texto 7">
            <a:extLst>
              <a:ext uri="{FF2B5EF4-FFF2-40B4-BE49-F238E27FC236}">
                <a16:creationId xmlns:a16="http://schemas.microsoft.com/office/drawing/2014/main" id="{06672124-CDAC-49C9-84A6-5DFB025DE7AD}"/>
              </a:ext>
            </a:extLst>
          </p:cNvPr>
          <p:cNvSpPr>
            <a:spLocks noGrp="1"/>
          </p:cNvSpPr>
          <p:nvPr>
            <p:ph type="body" sz="quarter" idx="3"/>
          </p:nvPr>
        </p:nvSpPr>
        <p:spPr>
          <a:xfrm>
            <a:off x="6375534" y="2456293"/>
            <a:ext cx="5157788" cy="823912"/>
          </a:xfrm>
        </p:spPr>
        <p:txBody>
          <a:bodyPr anchor="ctr"/>
          <a:lstStyle/>
          <a:p>
            <a:r>
              <a:rPr lang="es-CO" dirty="0"/>
              <a:t>DESARROLLO WEB / INTRO. SEGURIDAD INFORMATICA</a:t>
            </a:r>
          </a:p>
        </p:txBody>
      </p:sp>
      <p:sp>
        <p:nvSpPr>
          <p:cNvPr id="7" name="Marcador de contenido 6">
            <a:extLst>
              <a:ext uri="{FF2B5EF4-FFF2-40B4-BE49-F238E27FC236}">
                <a16:creationId xmlns:a16="http://schemas.microsoft.com/office/drawing/2014/main" id="{2B693CBE-583C-4EEC-B819-7B670888A310}"/>
              </a:ext>
            </a:extLst>
          </p:cNvPr>
          <p:cNvSpPr>
            <a:spLocks noGrp="1"/>
          </p:cNvSpPr>
          <p:nvPr>
            <p:ph sz="half" idx="2"/>
          </p:nvPr>
        </p:nvSpPr>
        <p:spPr>
          <a:xfrm>
            <a:off x="444498" y="3444961"/>
            <a:ext cx="5157787" cy="1267855"/>
          </a:xfrm>
        </p:spPr>
        <p:txBody>
          <a:bodyPr/>
          <a:lstStyle/>
          <a:p>
            <a:r>
              <a:rPr lang="es-MX" dirty="0"/>
              <a:t>Desarrollar una aplicación que contribuya con la correcta implementación de las pausas activas de los trabajadores en las empresas colombianas por medio de la gamificación</a:t>
            </a:r>
            <a:endParaRPr lang="es-CO" dirty="0"/>
          </a:p>
        </p:txBody>
      </p:sp>
      <p:sp>
        <p:nvSpPr>
          <p:cNvPr id="9" name="Marcador de contenido 8">
            <a:extLst>
              <a:ext uri="{FF2B5EF4-FFF2-40B4-BE49-F238E27FC236}">
                <a16:creationId xmlns:a16="http://schemas.microsoft.com/office/drawing/2014/main" id="{5E90E490-6354-4129-A29D-70D6CCDDF74A}"/>
              </a:ext>
            </a:extLst>
          </p:cNvPr>
          <p:cNvSpPr>
            <a:spLocks noGrp="1"/>
          </p:cNvSpPr>
          <p:nvPr>
            <p:ph sz="quarter" idx="4"/>
          </p:nvPr>
        </p:nvSpPr>
        <p:spPr>
          <a:xfrm>
            <a:off x="6375534" y="3444961"/>
            <a:ext cx="5183188" cy="1358471"/>
          </a:xfrm>
        </p:spPr>
        <p:txBody>
          <a:bodyPr/>
          <a:lstStyle/>
          <a:p>
            <a:r>
              <a:rPr lang="es-CO" dirty="0"/>
              <a:t>Desarrollar una aplicación web que apoye a las empresas con la administración de los contratos de las empresas con herramientas web y medidas de seguridad.</a:t>
            </a:r>
          </a:p>
        </p:txBody>
      </p:sp>
      <p:cxnSp>
        <p:nvCxnSpPr>
          <p:cNvPr id="11" name="Conector recto 10">
            <a:extLst>
              <a:ext uri="{FF2B5EF4-FFF2-40B4-BE49-F238E27FC236}">
                <a16:creationId xmlns:a16="http://schemas.microsoft.com/office/drawing/2014/main" id="{53D4C037-41DA-4E83-8977-51BBCB895C4A}"/>
              </a:ext>
            </a:extLst>
          </p:cNvPr>
          <p:cNvCxnSpPr>
            <a:cxnSpLocks/>
          </p:cNvCxnSpPr>
          <p:nvPr/>
        </p:nvCxnSpPr>
        <p:spPr>
          <a:xfrm>
            <a:off x="5988909" y="2240692"/>
            <a:ext cx="0" cy="3410465"/>
          </a:xfrm>
          <a:prstGeom prst="line">
            <a:avLst/>
          </a:prstGeom>
        </p:spPr>
        <p:style>
          <a:lnRef idx="2">
            <a:schemeClr val="accent2"/>
          </a:lnRef>
          <a:fillRef idx="0">
            <a:schemeClr val="accent2"/>
          </a:fillRef>
          <a:effectRef idx="1">
            <a:schemeClr val="accent2"/>
          </a:effectRef>
          <a:fontRef idx="minor">
            <a:schemeClr val="tx1"/>
          </a:fontRef>
        </p:style>
      </p:cxnSp>
      <p:sp>
        <p:nvSpPr>
          <p:cNvPr id="12" name="Marcador de texto 5">
            <a:extLst>
              <a:ext uri="{FF2B5EF4-FFF2-40B4-BE49-F238E27FC236}">
                <a16:creationId xmlns:a16="http://schemas.microsoft.com/office/drawing/2014/main" id="{1C0571BA-CCA1-4053-A02E-95113E377699}"/>
              </a:ext>
            </a:extLst>
          </p:cNvPr>
          <p:cNvSpPr txBox="1">
            <a:spLocks/>
          </p:cNvSpPr>
          <p:nvPr/>
        </p:nvSpPr>
        <p:spPr>
          <a:xfrm>
            <a:off x="839583" y="509912"/>
            <a:ext cx="10453807" cy="8239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CO" sz="3200" dirty="0"/>
              <a:t>OBJETIVOS GENERALES</a:t>
            </a:r>
          </a:p>
        </p:txBody>
      </p:sp>
    </p:spTree>
    <p:extLst>
      <p:ext uri="{BB962C8B-B14F-4D97-AF65-F5344CB8AC3E}">
        <p14:creationId xmlns:p14="http://schemas.microsoft.com/office/powerpoint/2010/main" val="1088260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BD8413-C238-49D7-A4E1-E8FEF1811A0E}"/>
              </a:ext>
            </a:extLst>
          </p:cNvPr>
          <p:cNvSpPr>
            <a:spLocks noGrp="1"/>
          </p:cNvSpPr>
          <p:nvPr>
            <p:ph type="title"/>
          </p:nvPr>
        </p:nvSpPr>
        <p:spPr>
          <a:xfrm>
            <a:off x="832104" y="3020786"/>
            <a:ext cx="7781544" cy="1724469"/>
          </a:xfrm>
        </p:spPr>
        <p:txBody>
          <a:bodyPr rtlCol="0" anchor="ctr"/>
          <a:lstStyle/>
          <a:p>
            <a:pPr rtl="0"/>
            <a:r>
              <a:rPr lang="es-ES" dirty="0"/>
              <a:t>RESULTADOS</a:t>
            </a:r>
          </a:p>
        </p:txBody>
      </p:sp>
      <p:sp>
        <p:nvSpPr>
          <p:cNvPr id="2" name="Marcador de número de diapositiva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es-ES" smtClean="0"/>
              <a:pPr rtl="0"/>
              <a:t>4</a:t>
            </a:fld>
            <a:endParaRPr lang="es-ES"/>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396137-14E9-4821-A120-3863386222D1}"/>
              </a:ext>
            </a:extLst>
          </p:cNvPr>
          <p:cNvSpPr>
            <a:spLocks noGrp="1"/>
          </p:cNvSpPr>
          <p:nvPr>
            <p:ph type="title"/>
          </p:nvPr>
        </p:nvSpPr>
        <p:spPr/>
        <p:txBody>
          <a:bodyPr/>
          <a:lstStyle/>
          <a:p>
            <a:pPr algn="ctr"/>
            <a:r>
              <a:rPr lang="es-CO" dirty="0"/>
              <a:t>PROYECTO INTEGRADOR</a:t>
            </a:r>
          </a:p>
        </p:txBody>
      </p:sp>
      <p:sp>
        <p:nvSpPr>
          <p:cNvPr id="3" name="Marcador de número de diapositiva 2">
            <a:extLst>
              <a:ext uri="{FF2B5EF4-FFF2-40B4-BE49-F238E27FC236}">
                <a16:creationId xmlns:a16="http://schemas.microsoft.com/office/drawing/2014/main" id="{9AEA1D22-8700-431F-8218-CC1BA4C5331D}"/>
              </a:ext>
            </a:extLst>
          </p:cNvPr>
          <p:cNvSpPr>
            <a:spLocks noGrp="1"/>
          </p:cNvSpPr>
          <p:nvPr>
            <p:ph type="sldNum" sz="quarter" idx="12"/>
          </p:nvPr>
        </p:nvSpPr>
        <p:spPr/>
        <p:txBody>
          <a:bodyPr/>
          <a:lstStyle/>
          <a:p>
            <a:pPr rtl="0"/>
            <a:fld id="{C263D6C4-4840-40CC-AC84-17E24B3B7BDE}" type="slidenum">
              <a:rPr lang="es-ES" noProof="0" smtClean="0"/>
              <a:pPr rtl="0"/>
              <a:t>5</a:t>
            </a:fld>
            <a:endParaRPr lang="es-ES" noProof="0"/>
          </a:p>
        </p:txBody>
      </p:sp>
      <p:pic>
        <p:nvPicPr>
          <p:cNvPr id="2" name="proyectointegrador">
            <a:hlinkClick r:id="" action="ppaction://media"/>
            <a:extLst>
              <a:ext uri="{FF2B5EF4-FFF2-40B4-BE49-F238E27FC236}">
                <a16:creationId xmlns:a16="http://schemas.microsoft.com/office/drawing/2014/main" id="{507904C1-A545-4142-BF86-EE64982887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92727" y="1135182"/>
            <a:ext cx="9317645" cy="5241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171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396137-14E9-4821-A120-3863386222D1}"/>
              </a:ext>
            </a:extLst>
          </p:cNvPr>
          <p:cNvSpPr>
            <a:spLocks noGrp="1"/>
          </p:cNvSpPr>
          <p:nvPr>
            <p:ph type="title"/>
          </p:nvPr>
        </p:nvSpPr>
        <p:spPr/>
        <p:txBody>
          <a:bodyPr/>
          <a:lstStyle/>
          <a:p>
            <a:pPr algn="ctr"/>
            <a:r>
              <a:rPr lang="es-CO" dirty="0"/>
              <a:t>DESARROLLO WEB / INTR. SEGURIDAD INFORMÁTICA</a:t>
            </a:r>
          </a:p>
        </p:txBody>
      </p:sp>
      <p:sp>
        <p:nvSpPr>
          <p:cNvPr id="3" name="Marcador de número de diapositiva 2">
            <a:extLst>
              <a:ext uri="{FF2B5EF4-FFF2-40B4-BE49-F238E27FC236}">
                <a16:creationId xmlns:a16="http://schemas.microsoft.com/office/drawing/2014/main" id="{9AEA1D22-8700-431F-8218-CC1BA4C5331D}"/>
              </a:ext>
            </a:extLst>
          </p:cNvPr>
          <p:cNvSpPr>
            <a:spLocks noGrp="1"/>
          </p:cNvSpPr>
          <p:nvPr>
            <p:ph type="sldNum" sz="quarter" idx="12"/>
          </p:nvPr>
        </p:nvSpPr>
        <p:spPr/>
        <p:txBody>
          <a:bodyPr/>
          <a:lstStyle/>
          <a:p>
            <a:pPr rtl="0"/>
            <a:fld id="{C263D6C4-4840-40CC-AC84-17E24B3B7BDE}" type="slidenum">
              <a:rPr lang="es-ES" noProof="0" smtClean="0"/>
              <a:pPr rtl="0"/>
              <a:t>6</a:t>
            </a:fld>
            <a:endParaRPr lang="es-ES" noProof="0"/>
          </a:p>
        </p:txBody>
      </p:sp>
      <p:pic>
        <p:nvPicPr>
          <p:cNvPr id="2" name="aplicacionWeb">
            <a:hlinkClick r:id="" action="ppaction://media"/>
            <a:extLst>
              <a:ext uri="{FF2B5EF4-FFF2-40B4-BE49-F238E27FC236}">
                <a16:creationId xmlns:a16="http://schemas.microsoft.com/office/drawing/2014/main" id="{BBDFAD41-2E30-4E94-9CFA-252635E012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62449" y="1219201"/>
            <a:ext cx="9182651" cy="51651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9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E5BF-9922-45FB-8F3F-4446D40A051B}"/>
              </a:ext>
            </a:extLst>
          </p:cNvPr>
          <p:cNvSpPr>
            <a:spLocks noGrp="1"/>
          </p:cNvSpPr>
          <p:nvPr>
            <p:ph type="ctrTitle"/>
          </p:nvPr>
        </p:nvSpPr>
        <p:spPr>
          <a:xfrm>
            <a:off x="5217242" y="2807208"/>
            <a:ext cx="6159212" cy="1243584"/>
          </a:xfrm>
        </p:spPr>
        <p:txBody>
          <a:bodyPr rtlCol="0"/>
          <a:lstStyle/>
          <a:p>
            <a:pPr rtl="0"/>
            <a:r>
              <a:rPr lang="es-ES" dirty="0"/>
              <a:t>Muchas gracias por su atención</a:t>
            </a:r>
          </a:p>
        </p:txBody>
      </p:sp>
      <p:sp>
        <p:nvSpPr>
          <p:cNvPr id="3" name="CuadroTexto 2">
            <a:extLst>
              <a:ext uri="{FF2B5EF4-FFF2-40B4-BE49-F238E27FC236}">
                <a16:creationId xmlns:a16="http://schemas.microsoft.com/office/drawing/2014/main" id="{5A72CBE3-E374-4427-B4D8-B084A7EE9870}"/>
              </a:ext>
            </a:extLst>
          </p:cNvPr>
          <p:cNvSpPr txBox="1"/>
          <p:nvPr/>
        </p:nvSpPr>
        <p:spPr>
          <a:xfrm>
            <a:off x="5316097" y="4366054"/>
            <a:ext cx="5113007" cy="461665"/>
          </a:xfrm>
          <a:prstGeom prst="rect">
            <a:avLst/>
          </a:prstGeom>
          <a:noFill/>
        </p:spPr>
        <p:txBody>
          <a:bodyPr wrap="square" rtlCol="0">
            <a:spAutoFit/>
          </a:bodyPr>
          <a:lstStyle/>
          <a:p>
            <a:r>
              <a:rPr lang="es-CO" sz="2400" dirty="0">
                <a:solidFill>
                  <a:schemeClr val="bg1">
                    <a:lumMod val="85000"/>
                  </a:schemeClr>
                </a:solidFill>
              </a:rPr>
              <a:t>¿Alguna pregunta?</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theme/theme1.xml><?xml version="1.0" encoding="utf-8"?>
<a:theme xmlns:a="http://schemas.openxmlformats.org/drawingml/2006/main" name="Tema de Offic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08_TF66687569" id="{94E72F2E-B82C-4064-B9D9-7AFF2092BBB1}" vid="{B182133D-8AA6-4CB9-92DC-D6B7329A41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A95DE24-D6C3-4A00-9085-D9594C193AE1}">
  <ds:schemaRefs>
    <ds:schemaRef ds:uri="http://schemas.microsoft.com/sharepoint/v3/contenttype/forms"/>
  </ds:schemaRefs>
</ds:datastoreItem>
</file>

<file path=customXml/itemProps2.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992231-163D-4428-A2B8-DA1FE0274129}">
  <ds:schemaRefs>
    <ds:schemaRef ds:uri="http://schemas.microsoft.com/office/2006/metadata/properties"/>
    <ds:schemaRef ds:uri="http://purl.org/dc/dcmitype/"/>
    <ds:schemaRef ds:uri="http://schemas.microsoft.com/sharepoint/v3"/>
    <ds:schemaRef ds:uri="http://purl.org/dc/elements/1.1/"/>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http://purl.org/dc/terms/"/>
    <ds:schemaRef ds:uri="fb0879af-3eba-417a-a55a-ffe6dcd6ca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Presentación azul moderna</Template>
  <TotalTime>301</TotalTime>
  <Words>288</Words>
  <Application>Microsoft Office PowerPoint</Application>
  <PresentationFormat>Panorámica</PresentationFormat>
  <Paragraphs>25</Paragraphs>
  <Slides>7</Slides>
  <Notes>3</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Trade Gothic LT Pro</vt:lpstr>
      <vt:lpstr>Trebuchet MS</vt:lpstr>
      <vt:lpstr>Tema de Office</vt:lpstr>
      <vt:lpstr>Presentación de PowerPoint</vt:lpstr>
      <vt:lpstr>PROBLEMÁTICA</vt:lpstr>
      <vt:lpstr>Presentación de PowerPoint</vt:lpstr>
      <vt:lpstr>RESULTADOS</vt:lpstr>
      <vt:lpstr>PROYECTO INTEGRADOR</vt:lpstr>
      <vt:lpstr>DESARROLLO WEB / INTR. SEGURIDAD INFORMÁTICA</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APPAUSA</dc:title>
  <dc:creator>Luis Felipe Velasco Tao</dc:creator>
  <cp:lastModifiedBy>Luis Felipe Velasco Tao</cp:lastModifiedBy>
  <cp:revision>19</cp:revision>
  <dcterms:created xsi:type="dcterms:W3CDTF">2020-11-21T18:43:41Z</dcterms:created>
  <dcterms:modified xsi:type="dcterms:W3CDTF">2020-11-23T16:01:35Z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